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Layouts/slideLayout8.xml" ContentType="application/vnd.openxmlformats-officedocument.presentationml.slideLayout+xml"/>
  <Default Extension="pdf" ContentType="application/pdf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3.xml" ContentType="application/vnd.openxmlformats-officedocument.presentationml.tag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tags/tag4.xml" ContentType="application/vnd.openxmlformats-officedocument.presentationml.tags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14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.xml" ContentType="application/vnd.openxmlformats-officedocument.presentationml.tags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tags/tag1.xml" ContentType="application/vnd.openxmlformats-officedocument.presentationml.tags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461" r:id="rId1"/>
  </p:sldMasterIdLst>
  <p:notesMasterIdLst>
    <p:notesMasterId r:id="rId43"/>
  </p:notesMasterIdLst>
  <p:handoutMasterIdLst>
    <p:handoutMasterId r:id="rId44"/>
  </p:handoutMasterIdLst>
  <p:sldIdLst>
    <p:sldId id="256" r:id="rId2"/>
    <p:sldId id="293" r:id="rId3"/>
    <p:sldId id="259" r:id="rId4"/>
    <p:sldId id="263" r:id="rId5"/>
    <p:sldId id="264" r:id="rId6"/>
    <p:sldId id="297" r:id="rId7"/>
    <p:sldId id="271" r:id="rId8"/>
    <p:sldId id="272" r:id="rId9"/>
    <p:sldId id="273" r:id="rId10"/>
    <p:sldId id="274" r:id="rId11"/>
    <p:sldId id="299" r:id="rId12"/>
    <p:sldId id="301" r:id="rId13"/>
    <p:sldId id="300" r:id="rId14"/>
    <p:sldId id="277" r:id="rId15"/>
    <p:sldId id="278" r:id="rId16"/>
    <p:sldId id="279" r:id="rId17"/>
    <p:sldId id="280" r:id="rId18"/>
    <p:sldId id="282" r:id="rId19"/>
    <p:sldId id="281" r:id="rId20"/>
    <p:sldId id="283" r:id="rId21"/>
    <p:sldId id="284" r:id="rId22"/>
    <p:sldId id="285" r:id="rId23"/>
    <p:sldId id="298" r:id="rId24"/>
    <p:sldId id="289" r:id="rId25"/>
    <p:sldId id="287" r:id="rId26"/>
    <p:sldId id="288" r:id="rId27"/>
    <p:sldId id="286" r:id="rId28"/>
    <p:sldId id="291" r:id="rId29"/>
    <p:sldId id="290" r:id="rId30"/>
    <p:sldId id="275" r:id="rId31"/>
    <p:sldId id="292" r:id="rId32"/>
    <p:sldId id="265" r:id="rId33"/>
    <p:sldId id="266" r:id="rId34"/>
    <p:sldId id="267" r:id="rId35"/>
    <p:sldId id="268" r:id="rId36"/>
    <p:sldId id="269" r:id="rId37"/>
    <p:sldId id="296" r:id="rId38"/>
    <p:sldId id="260" r:id="rId39"/>
    <p:sldId id="261" r:id="rId40"/>
    <p:sldId id="262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598" autoAdjust="0"/>
    <p:restoredTop sz="94652" autoAdjust="0"/>
  </p:normalViewPr>
  <p:slideViewPr>
    <p:cSldViewPr snapToObjects="1">
      <p:cViewPr varScale="1">
        <p:scale>
          <a:sx n="117" d="100"/>
          <a:sy n="117" d="100"/>
        </p:scale>
        <p:origin x="-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notesMaster" Target="notesMasters/notesMaster1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printerSettings" Target="printerSettings/printerSettings1.bin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tableStyles" Target="tableStyles.xml"/><Relationship Id="rId44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presProps" Target="presProps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F18CF-03C5-B441-B03F-29098A5E19CD}" type="datetimeFigureOut">
              <a:rPr lang="en-US" smtClean="0"/>
              <a:pPr/>
              <a:t>3/22/09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07D86-F012-0847-B928-1B9C3F4CC6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5DBB1-A3AE-764B-A53D-741CEA5563F5}" type="datetimeFigureOut">
              <a:rPr lang="en-US" smtClean="0"/>
              <a:pPr/>
              <a:t>3/22/09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AFDD4-92D3-494C-9B4D-B839FA95B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62E2-1065-6542-A364-EB3CD74064BE}" type="datetime1">
              <a:rPr lang="en-US" smtClean="0"/>
              <a:pPr/>
              <a:t>3/22/09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23A4-ABBE-1045-A546-402762CFD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658E7F4-6DDB-1C40-AFB7-1CF86E15EA6D}" type="datetime1">
              <a:rPr lang="en-US" smtClean="0"/>
              <a:pPr/>
              <a:t>3/22/09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8EDC-AAF2-CF4E-A02C-6AE7356CF2D6}" type="datetime1">
              <a:rPr lang="en-US" smtClean="0"/>
              <a:pPr/>
              <a:t>3/22/09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6FA81C3-C535-E048-A2C5-1676C82B2D3F}" type="datetime1">
              <a:rPr lang="en-US" smtClean="0"/>
              <a:pPr/>
              <a:t>3/22/09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7B8EFF2-DA90-F443-B7DA-FED8583E572C}" type="datetime1">
              <a:rPr lang="en-US" smtClean="0"/>
              <a:pPr/>
              <a:t>3/22/09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5F27-0EBB-9743-A08C-32F559906CAD}" type="datetime1">
              <a:rPr lang="en-US" smtClean="0"/>
              <a:pPr/>
              <a:t>3/22/09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F693-C370-0648-827A-4AF6C84384D2}" type="datetime1">
              <a:rPr lang="en-US" smtClean="0"/>
              <a:pPr/>
              <a:t>3/22/09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4DC6-E61B-2442-B1A3-011D3799A8A2}" type="datetime1">
              <a:rPr lang="en-US" smtClean="0"/>
              <a:pPr/>
              <a:t>3/22/09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00B5-25F5-394E-92A1-DAADF4C3F9DB}" type="datetime1">
              <a:rPr lang="en-US" smtClean="0"/>
              <a:pPr/>
              <a:t>3/22/09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C209-5A4A-F04B-81FE-D24B261E91B3}" type="datetime1">
              <a:rPr lang="en-US" smtClean="0"/>
              <a:pPr/>
              <a:t>3/22/09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0F96E732-2CEB-C147-A088-DA13F1874881}" type="datetime1">
              <a:rPr lang="en-US" smtClean="0"/>
              <a:pPr/>
              <a:t>3/22/09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1A78AF8-F224-CD42-8F63-6F890D0BDE7E}" type="datetime1">
              <a:rPr lang="en-US" smtClean="0"/>
              <a:pPr/>
              <a:t>3/22/09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4525-F941-7B49-8B5A-774ECB07924D}" type="datetime1">
              <a:rPr lang="en-US" smtClean="0"/>
              <a:pPr/>
              <a:t>3/22/09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07DE-C79D-424D-B9D3-844FC99BB1B5}" type="datetime1">
              <a:rPr lang="en-US" smtClean="0"/>
              <a:pPr/>
              <a:t>3/22/09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D4FBCB5C-1568-F248-AC27-583E81FA500A}" type="datetime1">
              <a:rPr lang="en-US" smtClean="0"/>
              <a:pPr/>
              <a:t>3/22/09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23A4-ABBE-1045-A546-402762CFD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0440D74-0E6F-EF48-892B-5A5AB433AE86}" type="datetime1">
              <a:rPr lang="en-US" smtClean="0"/>
              <a:pPr/>
              <a:t>3/22/09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6B649DB-DBC6-C141-A6E9-B958F96B6B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</p:sldLayoutIdLst>
  <p:hf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df"/><Relationship Id="rId3" Type="http://schemas.openxmlformats.org/officeDocument/2006/relationships/image" Target="../media/image26.png"/><Relationship Id="rId5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df"/><Relationship Id="rId5" Type="http://schemas.openxmlformats.org/officeDocument/2006/relationships/image" Target="../media/image32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df"/><Relationship Id="rId3" Type="http://schemas.openxmlformats.org/officeDocument/2006/relationships/image" Target="../media/image30.png"/><Relationship Id="rId6" Type="http://schemas.openxmlformats.org/officeDocument/2006/relationships/image" Target="../media/image33.pd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7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df"/><Relationship Id="rId3" Type="http://schemas.openxmlformats.org/officeDocument/2006/relationships/image" Target="../media/image36.png"/><Relationship Id="rId5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42.png"/><Relationship Id="rId4" Type="http://schemas.openxmlformats.org/officeDocument/2006/relationships/image" Target="../media/image40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9.pdf"/><Relationship Id="rId5" Type="http://schemas.openxmlformats.org/officeDocument/2006/relationships/image" Target="../media/image41.pd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df"/><Relationship Id="rId3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df"/><Relationship Id="rId3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df"/><Relationship Id="rId3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df"/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df"/><Relationship Id="rId3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3.pdf"/><Relationship Id="rId7" Type="http://schemas.openxmlformats.org/officeDocument/2006/relationships/image" Target="../media/image5.pd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df"/><Relationship Id="rId6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df"/><Relationship Id="rId3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df"/><Relationship Id="rId3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df"/><Relationship Id="rId4" Type="http://schemas.openxmlformats.org/officeDocument/2006/relationships/image" Target="../media/image59.pdf"/><Relationship Id="rId5" Type="http://schemas.openxmlformats.org/officeDocument/2006/relationships/image" Target="../media/image60.png"/><Relationship Id="rId7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df"/><Relationship Id="rId9" Type="http://schemas.openxmlformats.org/officeDocument/2006/relationships/image" Target="../media/image64.png"/><Relationship Id="rId3" Type="http://schemas.openxmlformats.org/officeDocument/2006/relationships/image" Target="../media/image58.png"/><Relationship Id="rId6" Type="http://schemas.openxmlformats.org/officeDocument/2006/relationships/image" Target="../media/image61.pd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df"/><Relationship Id="rId3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4" Type="http://schemas.openxmlformats.org/officeDocument/2006/relationships/image" Target="../media/image68.png"/><Relationship Id="rId10" Type="http://schemas.openxmlformats.org/officeDocument/2006/relationships/image" Target="../media/image74.png"/><Relationship Id="rId5" Type="http://schemas.openxmlformats.org/officeDocument/2006/relationships/image" Target="../media/image69.pdf"/><Relationship Id="rId7" Type="http://schemas.openxmlformats.org/officeDocument/2006/relationships/image" Target="../media/image71.pd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73.pdf"/><Relationship Id="rId3" Type="http://schemas.openxmlformats.org/officeDocument/2006/relationships/image" Target="../media/image67.pdf"/><Relationship Id="rId6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77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df"/><Relationship Id="rId3" Type="http://schemas.openxmlformats.org/officeDocument/2006/relationships/image" Target="../media/image76.png"/><Relationship Id="rId5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image" Target="../media/image82.png"/><Relationship Id="rId4" Type="http://schemas.openxmlformats.org/officeDocument/2006/relationships/image" Target="../media/image80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9.pdf"/><Relationship Id="rId5" Type="http://schemas.openxmlformats.org/officeDocument/2006/relationships/image" Target="../media/image81.pd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df"/><Relationship Id="rId3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df"/><Relationship Id="rId3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4" Type="http://schemas.openxmlformats.org/officeDocument/2006/relationships/image" Target="../media/image88.png"/><Relationship Id="rId10" Type="http://schemas.openxmlformats.org/officeDocument/2006/relationships/image" Target="../media/image94.png"/><Relationship Id="rId5" Type="http://schemas.openxmlformats.org/officeDocument/2006/relationships/image" Target="../media/image89.pdf"/><Relationship Id="rId7" Type="http://schemas.openxmlformats.org/officeDocument/2006/relationships/image" Target="../media/image91.pdf"/><Relationship Id="rId11" Type="http://schemas.openxmlformats.org/officeDocument/2006/relationships/image" Target="../media/image95.pdf"/><Relationship Id="rId12" Type="http://schemas.openxmlformats.org/officeDocument/2006/relationships/image" Target="../media/image96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93.pdf"/><Relationship Id="rId3" Type="http://schemas.openxmlformats.org/officeDocument/2006/relationships/image" Target="../media/image87.pdf"/><Relationship Id="rId6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df"/><Relationship Id="rId3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df"/><Relationship Id="rId3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3.pd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1.pdf"/><Relationship Id="rId3" Type="http://schemas.openxmlformats.org/officeDocument/2006/relationships/image" Target="../media/image102.png"/><Relationship Id="rId5" Type="http://schemas.openxmlformats.org/officeDocument/2006/relationships/image" Target="../media/image10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df"/><Relationship Id="rId3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df"/><Relationship Id="rId3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4" Type="http://schemas.openxmlformats.org/officeDocument/2006/relationships/image" Target="../media/image8.png"/><Relationship Id="rId10" Type="http://schemas.openxmlformats.org/officeDocument/2006/relationships/image" Target="../media/image14.png"/><Relationship Id="rId5" Type="http://schemas.openxmlformats.org/officeDocument/2006/relationships/image" Target="../media/image9.pdf"/><Relationship Id="rId7" Type="http://schemas.openxmlformats.org/officeDocument/2006/relationships/image" Target="../media/image11.pdf"/><Relationship Id="rId11" Type="http://schemas.openxmlformats.org/officeDocument/2006/relationships/image" Target="../media/image15.pdf"/><Relationship Id="rId12" Type="http://schemas.openxmlformats.org/officeDocument/2006/relationships/image" Target="../media/image16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13.pdf"/><Relationship Id="rId3" Type="http://schemas.openxmlformats.org/officeDocument/2006/relationships/image" Target="../media/image7.pdf"/><Relationship Id="rId6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df"/><Relationship Id="rId3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df"/><Relationship Id="rId3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df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df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df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df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8915400" cy="15111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Orchestra: Intrusion Detection Using Parallel Execution and Monitoring of Program Variants in User-Space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Babak </a:t>
            </a:r>
            <a:r>
              <a:rPr lang="en-US" dirty="0" smtClean="0"/>
              <a:t>Salamat, Todd Jackson, Andreas Gal, Michael Franz</a:t>
            </a:r>
          </a:p>
          <a:p>
            <a:r>
              <a:rPr lang="en-US" dirty="0" smtClean="0"/>
              <a:t>Department </a:t>
            </a:r>
            <a:r>
              <a:rPr lang="en-US" dirty="0" smtClean="0"/>
              <a:t>of Computer </a:t>
            </a:r>
            <a:r>
              <a:rPr lang="en-US" dirty="0" smtClean="0"/>
              <a:t>Science</a:t>
            </a:r>
          </a:p>
          <a:p>
            <a:r>
              <a:rPr lang="en-US" dirty="0" smtClean="0"/>
              <a:t>School of Information and Computer Sciences</a:t>
            </a:r>
            <a:endParaRPr lang="en-US" dirty="0" smtClean="0"/>
          </a:p>
          <a:p>
            <a:r>
              <a:rPr lang="en-US" dirty="0" smtClean="0"/>
              <a:t>University of California, Irvine</a:t>
            </a:r>
          </a:p>
          <a:p>
            <a:r>
              <a:rPr lang="en-US" dirty="0" smtClean="0"/>
              <a:t>March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23A4-ABBE-1045-A546-402762CFDBD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Call Monitoring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Equivalency is checked at the beginning of a system call</a:t>
            </a:r>
          </a:p>
          <a:p>
            <a:pPr lvl="1"/>
            <a:r>
              <a:rPr lang="en-US" dirty="0" smtClean="0"/>
              <a:t>The system calls must be the same</a:t>
            </a:r>
          </a:p>
          <a:p>
            <a:pPr lvl="1"/>
            <a:r>
              <a:rPr lang="en-US" dirty="0" smtClean="0"/>
              <a:t>Arguments must be equivalent</a:t>
            </a:r>
          </a:p>
          <a:p>
            <a:pPr lvl="2"/>
            <a:r>
              <a:rPr lang="en-US" dirty="0" smtClean="0"/>
              <a:t>Pointers (buffers) have the same content</a:t>
            </a:r>
          </a:p>
          <a:p>
            <a:pPr lvl="2"/>
            <a:r>
              <a:rPr lang="en-US" dirty="0" smtClean="0"/>
              <a:t>Values are identical</a:t>
            </a:r>
          </a:p>
          <a:p>
            <a:r>
              <a:rPr lang="en-US" dirty="0" smtClean="0"/>
              <a:t>Results of the system call are written back to the variants at the end of the system call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Non-state changing system call that produce immutable results are executed by 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01750" y="3878729"/>
            <a:ext cx="6540500" cy="238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301750" y="3878729"/>
            <a:ext cx="6540500" cy="238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 Execution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changing system calls are executed by the monitor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01750" y="3878729"/>
            <a:ext cx="6540500" cy="238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301750" y="3878729"/>
            <a:ext cx="6540500" cy="238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301750" y="3878729"/>
            <a:ext cx="6540500" cy="238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 Execution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Non-state changing system call that produce non-immutable results are executed by all, results are copied from the first variant to 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01750" y="3878729"/>
            <a:ext cx="6540500" cy="238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301750" y="3878729"/>
            <a:ext cx="6540500" cy="238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Skipping a System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Century Gothic"/>
              </a:rPr>
              <a:t>A system call must be executed when OS is notified</a:t>
            </a:r>
          </a:p>
          <a:p>
            <a:r>
              <a:rPr lang="en-US" dirty="0" smtClean="0">
                <a:cs typeface="Century Gothic"/>
              </a:rPr>
              <a:t>Replace the system call by a non-state changing one to skip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438400" y="4191000"/>
            <a:ext cx="4000500" cy="238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438400" y="4181475"/>
            <a:ext cx="4000500" cy="2387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ptrace</a:t>
            </a:r>
            <a:r>
              <a:rPr lang="en-US" dirty="0" smtClean="0"/>
              <a:t> transfers only 4 bytes at a time</a:t>
            </a:r>
          </a:p>
          <a:p>
            <a:pPr lvl="1"/>
            <a:r>
              <a:rPr lang="en-US" dirty="0" smtClean="0"/>
              <a:t>very slow in transferring large buffers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322897" y="3731746"/>
            <a:ext cx="4498205" cy="28373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Transfer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362200"/>
            <a:ext cx="7610476" cy="3670767"/>
          </a:xfrm>
        </p:spPr>
        <p:txBody>
          <a:bodyPr/>
          <a:lstStyle/>
          <a:p>
            <a:r>
              <a:rPr lang="en-US" dirty="0" smtClean="0"/>
              <a:t>We tried using named pipes, but they cannot transfer more than 4K bytes at a time</a:t>
            </a:r>
          </a:p>
          <a:p>
            <a:r>
              <a:rPr lang="en-US" dirty="0" smtClean="0"/>
              <a:t>Shared memory is fast and can transfer mega bytes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05000" y="3738068"/>
            <a:ext cx="4857750" cy="28310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Transfer Performance</a:t>
            </a:r>
            <a:endParaRPr lang="en-US" dirty="0"/>
          </a:p>
        </p:txBody>
      </p:sp>
      <p:pic>
        <p:nvPicPr>
          <p:cNvPr id="13" name="Picture Placeholder 12" descr="shm_vs_fifo_vs_ptrace.pdf"/>
          <p:cNvPicPr>
            <a:picLocks noGrp="1" noChangeAspect="1"/>
          </p:cNvPicPr>
          <p:nvPr>
            <p:ph type="pic"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27009" b="-27009"/>
              <a:stretch>
                <a:fillRect/>
              </a:stretch>
            </p:blipFill>
          </mc:Choice>
          <mc:Fallback>
            <p:blipFill>
              <a:blip r:embed="rId3"/>
              <a:srcRect t="-27009" b="-27009"/>
              <a:stretch>
                <a:fillRect/>
              </a:stretch>
            </p:blipFill>
          </mc:Fallback>
        </mc:AlternateContent>
        <p:spPr>
          <a:xfrm>
            <a:off x="1733550" y="2286000"/>
            <a:ext cx="5676900" cy="5152644"/>
          </a:xfrm>
        </p:spPr>
      </p:pic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990600" y="2039112"/>
            <a:ext cx="7924800" cy="10850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Shared memory is about 1000 times faster than </a:t>
            </a:r>
            <a:r>
              <a:rPr lang="en-US" dirty="0" err="1" smtClean="0"/>
              <a:t>ptrace</a:t>
            </a:r>
            <a:r>
              <a:rPr lang="en-US" dirty="0" smtClean="0"/>
              <a:t> and 20 times faster than FIFO in transferring a 128K buffer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Removing False Positives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False positives are the major practical issue in using multi-variant execution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569075"/>
            <a:ext cx="457200" cy="365125"/>
          </a:xfrm>
        </p:spPr>
        <p:txBody>
          <a:bodyPr/>
          <a:lstStyle/>
          <a:p>
            <a:fld id="{06B649DB-DBC6-C141-A6E9-B958F96B6B7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43182" y="1295400"/>
            <a:ext cx="6257636" cy="2667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Multi-Threaded Variants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14424" y="2209800"/>
            <a:ext cx="7610476" cy="3670767"/>
          </a:xfrm>
        </p:spPr>
        <p:txBody>
          <a:bodyPr/>
          <a:lstStyle/>
          <a:p>
            <a:r>
              <a:rPr lang="en-US" dirty="0" smtClean="0"/>
              <a:t>Different scheduling of multi-threaded or multi-process applications can cause false positives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2927350"/>
            <a:ext cx="5839093" cy="37020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Multi-Variant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066800" y="2895600"/>
            <a:ext cx="7454900" cy="3162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066800" y="2870200"/>
            <a:ext cx="10439400" cy="421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175000" y="3886200"/>
            <a:ext cx="2794000" cy="14859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Monitoring multi-threaded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209800"/>
            <a:ext cx="7610476" cy="3670767"/>
          </a:xfrm>
        </p:spPr>
        <p:txBody>
          <a:bodyPr/>
          <a:lstStyle/>
          <a:p>
            <a:r>
              <a:rPr lang="en-US" dirty="0" smtClean="0"/>
              <a:t>Corresponding threads/processes must be synchronized to 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38325" y="2971800"/>
            <a:ext cx="5467350" cy="36563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Deficiency of </a:t>
            </a:r>
            <a:r>
              <a:rPr lang="en-US" dirty="0" err="1" smtClean="0"/>
              <a:t>ptrace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683000" cy="3681412"/>
          </a:xfrm>
        </p:spPr>
        <p:txBody>
          <a:bodyPr/>
          <a:lstStyle/>
          <a:p>
            <a:r>
              <a:rPr lang="en-US" dirty="0" smtClean="0"/>
              <a:t>Only one monitor can attach to a process</a:t>
            </a:r>
          </a:p>
          <a:p>
            <a:r>
              <a:rPr lang="en-US" dirty="0" smtClean="0"/>
              <a:t>If the main monitor detaches from thread 2, thread 2 will continue execution</a:t>
            </a:r>
          </a:p>
          <a:p>
            <a:pPr lvl="1"/>
            <a:r>
              <a:rPr lang="en-US" dirty="0" smtClean="0"/>
              <a:t>Many system calls may be executed before the second monitor attaches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992594" y="2595563"/>
            <a:ext cx="3797300" cy="3898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 to The </a:t>
            </a:r>
            <a:r>
              <a:rPr lang="en-US" dirty="0" err="1" smtClean="0"/>
              <a:t>ptrace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main monitor continues monitoring new threads/processes until the first system call invocation</a:t>
            </a:r>
          </a:p>
          <a:p>
            <a:r>
              <a:rPr lang="en-US" dirty="0" smtClean="0"/>
              <a:t>The first system call is replaced by “pause”</a:t>
            </a:r>
          </a:p>
          <a:p>
            <a:r>
              <a:rPr lang="en-US" dirty="0" smtClean="0"/>
              <a:t>The main monitor detaches</a:t>
            </a:r>
          </a:p>
          <a:p>
            <a:r>
              <a:rPr lang="en-US" dirty="0" smtClean="0"/>
              <a:t>The second monitor attaches without missing any system call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041900" y="2595563"/>
            <a:ext cx="3797300" cy="3898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041900" y="2595563"/>
            <a:ext cx="3797300" cy="3898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041900" y="2595563"/>
            <a:ext cx="3797300" cy="3898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041900" y="2595563"/>
            <a:ext cx="3797300" cy="3898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Signals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114424" y="2362200"/>
            <a:ext cx="7610476" cy="3670767"/>
          </a:xfrm>
        </p:spPr>
        <p:txBody>
          <a:bodyPr/>
          <a:lstStyle/>
          <a:p>
            <a:r>
              <a:rPr lang="en-US" dirty="0" smtClean="0"/>
              <a:t>Signal handlers can cause different sequences of system calls to be executed by the variants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96950" y="3581400"/>
            <a:ext cx="7150100" cy="288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Descriptors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same file descriptor is always reported to all variants when they invoke system calls that return a file descriptor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314450" y="3916829"/>
            <a:ext cx="6515100" cy="2349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314450" y="3916829"/>
            <a:ext cx="6515100" cy="2349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314450" y="3916829"/>
            <a:ext cx="6515100" cy="2349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1314450" y="3916829"/>
            <a:ext cx="6515100" cy="2349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 reports the process ID of the first variant to all</a:t>
            </a:r>
          </a:p>
          <a:p>
            <a:r>
              <a:rPr lang="en-US" dirty="0" smtClean="0"/>
              <a:t>The PID of the first variant’s child process is reported as the result of </a:t>
            </a:r>
            <a:r>
              <a:rPr lang="en-US" i="1" dirty="0" smtClean="0">
                <a:latin typeface="Andale Mono"/>
                <a:cs typeface="Andale Mono"/>
              </a:rPr>
              <a:t>fork </a:t>
            </a:r>
            <a:r>
              <a:rPr lang="en-US" dirty="0" smtClean="0"/>
              <a:t>or </a:t>
            </a:r>
            <a:r>
              <a:rPr lang="en-US" i="1" dirty="0" smtClean="0">
                <a:latin typeface="Andale Mono"/>
                <a:cs typeface="Andale Mono"/>
              </a:rPr>
              <a:t>clone </a:t>
            </a:r>
            <a:r>
              <a:rPr lang="en-US" dirty="0" smtClean="0"/>
              <a:t>to all the variants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14450" y="4114800"/>
            <a:ext cx="6515100" cy="2349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314450" y="4114800"/>
            <a:ext cx="6515100" cy="2349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IDs in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variants need to run a system call that receives a PID, appropriate PID is restored before the execution of the system call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314450" y="3916829"/>
            <a:ext cx="6515100" cy="2349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314450" y="3916829"/>
            <a:ext cx="6515100" cy="2349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and Random Numbers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calls that read time (e.g., </a:t>
            </a:r>
            <a:r>
              <a:rPr lang="en-US" dirty="0" err="1" smtClean="0"/>
              <a:t>gettimeofday</a:t>
            </a:r>
            <a:r>
              <a:rPr lang="en-US" dirty="0" smtClean="0"/>
              <a:t>) are executed by one variant and the result is copied to all</a:t>
            </a:r>
          </a:p>
          <a:p>
            <a:r>
              <a:rPr lang="en-US" dirty="0" smtClean="0"/>
              <a:t>By providing identical time and other system information to all variants, they likely use the same seed to generate random numbers</a:t>
            </a:r>
          </a:p>
          <a:p>
            <a:r>
              <a:rPr lang="en-US" dirty="0" smtClean="0"/>
              <a:t>The monitor reads /dev/</a:t>
            </a:r>
            <a:r>
              <a:rPr lang="en-US" dirty="0" err="1" smtClean="0"/>
              <a:t>urandom</a:t>
            </a:r>
            <a:r>
              <a:rPr lang="en-US" dirty="0" smtClean="0"/>
              <a:t> and copies the result to all variants</a:t>
            </a:r>
          </a:p>
          <a:p>
            <a:r>
              <a:rPr lang="en-US" dirty="0" smtClean="0"/>
              <a:t>Reading CPU time stamp counters (RDTSC) may still cause false positives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5" name="Content Placeholder 4" descr="performance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10400" b="-10400"/>
              <a:stretch>
                <a:fillRect/>
              </a:stretch>
            </p:blipFill>
          </mc:Choice>
          <mc:Fallback>
            <p:blipFill>
              <a:blip r:embed="rId3"/>
              <a:srcRect t="-10400" b="-10400"/>
              <a:stretch>
                <a:fillRect/>
              </a:stretch>
            </p:blipFill>
          </mc:Fallback>
        </mc:AlternateContent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Multi-variant execution is an effective technique in detecting and disrupting attacks</a:t>
            </a:r>
          </a:p>
          <a:p>
            <a:r>
              <a:rPr lang="en-US" dirty="0" smtClean="0"/>
              <a:t>A reverse stack executable can prevent stack-based buffer overflow vulnerabilities in a multi-variant environment</a:t>
            </a:r>
            <a:endParaRPr lang="en-US" dirty="0" smtClean="0"/>
          </a:p>
          <a:p>
            <a:r>
              <a:rPr lang="en-US" dirty="0" smtClean="0"/>
              <a:t>The introduced techniques</a:t>
            </a:r>
            <a:r>
              <a:rPr lang="en-US" dirty="0" smtClean="0"/>
              <a:t> remove </a:t>
            </a:r>
            <a:r>
              <a:rPr lang="en-US" dirty="0" smtClean="0"/>
              <a:t>most sources of false positives in multi-variant execution</a:t>
            </a:r>
          </a:p>
          <a:p>
            <a:r>
              <a:rPr lang="en-US" dirty="0" smtClean="0"/>
              <a:t>Running two parallel variants have about 15% </a:t>
            </a:r>
            <a:r>
              <a:rPr lang="en-US" dirty="0" smtClean="0"/>
              <a:t>overhead on a multi-</a:t>
            </a:r>
            <a:r>
              <a:rPr lang="en-US" dirty="0" smtClean="0"/>
              <a:t>core processor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Lock-step execution</a:t>
            </a:r>
          </a:p>
          <a:p>
            <a:endParaRPr lang="en-US" dirty="0" smtClean="0"/>
          </a:p>
          <a:p>
            <a:r>
              <a:rPr lang="en-US" dirty="0" smtClean="0"/>
              <a:t>Feed all variants with identical input</a:t>
            </a:r>
          </a:p>
          <a:p>
            <a:endParaRPr lang="en-US" dirty="0" smtClean="0"/>
          </a:p>
          <a:p>
            <a:r>
              <a:rPr lang="en-US" dirty="0" smtClean="0"/>
              <a:t>Attack vectors have different effects on different variants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14424" y="2971800"/>
            <a:ext cx="7115176" cy="3294529"/>
          </a:xfrm>
        </p:spPr>
        <p:txBody>
          <a:bodyPr anchor="t">
            <a:normAutofit/>
          </a:bodyPr>
          <a:lstStyle/>
          <a:p>
            <a:pPr algn="ctr">
              <a:buNone/>
            </a:pPr>
            <a:r>
              <a:rPr lang="en-US" sz="5000" dirty="0" smtClean="0"/>
              <a:t>Questions?</a:t>
            </a:r>
            <a:endParaRPr lang="en-US" sz="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on a Loaded System</a:t>
            </a:r>
            <a:endParaRPr lang="en-US" dirty="0"/>
          </a:p>
        </p:txBody>
      </p:sp>
      <p:pic>
        <p:nvPicPr>
          <p:cNvPr id="5" name="Content Placeholder 4" descr="performance_loaded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10400" b="-10400"/>
              <a:stretch>
                <a:fillRect/>
              </a:stretch>
            </p:blipFill>
          </mc:Choice>
          <mc:Fallback>
            <p:blipFill>
              <a:blip r:embed="rId3"/>
              <a:srcRect t="-10400" b="-10400"/>
              <a:stretch>
                <a:fillRect/>
              </a:stretch>
            </p:blipFill>
          </mc:Fallback>
        </mc:AlternateContent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Reversing the Stack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hardware platforms support one stack growth direction</a:t>
            </a:r>
          </a:p>
          <a:p>
            <a:r>
              <a:rPr lang="en-US" dirty="0" smtClean="0"/>
              <a:t>Stack manipulation instructions should be augmented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81076" y="4132729"/>
            <a:ext cx="2019300" cy="1714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696104" y="4419600"/>
            <a:ext cx="5751791" cy="18467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971800" y="4132729"/>
            <a:ext cx="1993900" cy="2133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953000" y="4132729"/>
            <a:ext cx="1993900" cy="2298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6921500" y="4132729"/>
            <a:ext cx="1993900" cy="24511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and RET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 adjustment cannot be performed after a </a:t>
            </a:r>
            <a:r>
              <a:rPr lang="en-US" dirty="0" smtClean="0">
                <a:latin typeface="Andale Mono"/>
                <a:cs typeface="Andale Mono"/>
              </a:rPr>
              <a:t>CALL </a:t>
            </a:r>
            <a:r>
              <a:rPr lang="en-US" dirty="0" smtClean="0"/>
              <a:t>or </a:t>
            </a:r>
            <a:r>
              <a:rPr lang="en-US" dirty="0" smtClean="0">
                <a:latin typeface="Andale Mono"/>
                <a:cs typeface="Andale Mono"/>
              </a:rPr>
              <a:t>RET</a:t>
            </a:r>
          </a:p>
          <a:p>
            <a:r>
              <a:rPr lang="en-US" dirty="0" smtClean="0"/>
              <a:t>Adjust SP at the prologue of functions for </a:t>
            </a:r>
            <a:r>
              <a:rPr lang="en-US" dirty="0" err="1" smtClean="0">
                <a:latin typeface="Andale Mono"/>
                <a:cs typeface="Andale Mono"/>
              </a:rPr>
              <a:t>CALL</a:t>
            </a:r>
            <a:r>
              <a:rPr lang="en-US" dirty="0" err="1" smtClean="0"/>
              <a:t>s</a:t>
            </a:r>
            <a:endParaRPr lang="en-US" dirty="0" smtClean="0"/>
          </a:p>
          <a:p>
            <a:r>
              <a:rPr lang="en-US" dirty="0" smtClean="0"/>
              <a:t>Adjust SP after </a:t>
            </a:r>
            <a:r>
              <a:rPr lang="en-US" dirty="0" err="1" smtClean="0">
                <a:latin typeface="Andale Mono"/>
                <a:cs typeface="Andale Mono"/>
              </a:rPr>
              <a:t>CALL</a:t>
            </a:r>
            <a:r>
              <a:rPr lang="en-US" dirty="0" err="1" smtClean="0"/>
              <a:t>s</a:t>
            </a:r>
            <a:r>
              <a:rPr lang="en-US" dirty="0" smtClean="0"/>
              <a:t> for </a:t>
            </a:r>
            <a:r>
              <a:rPr lang="en-US" dirty="0" err="1" smtClean="0">
                <a:latin typeface="Andale Mono"/>
                <a:cs typeface="Andale Mono"/>
              </a:rPr>
              <a:t>RET</a:t>
            </a:r>
            <a:r>
              <a:rPr lang="en-US" dirty="0" err="1" smtClean="0"/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56311" y="4348628"/>
            <a:ext cx="4831378" cy="20675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and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 of bytes in large units of data must be the same for all stack </a:t>
            </a:r>
            <a:r>
              <a:rPr lang="en-US" smtClean="0"/>
              <a:t>growth directions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27100" y="3429000"/>
            <a:ext cx="7289800" cy="3263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Callee</a:t>
            </a:r>
            <a:r>
              <a:rPr lang="en-US" dirty="0" smtClean="0"/>
              <a:t> Popped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functions remove their own arguments from the stack (e.g., __</a:t>
            </a:r>
            <a:r>
              <a:rPr lang="en-US" dirty="0" err="1" smtClean="0"/>
              <a:t>stdcall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“RET </a:t>
            </a:r>
            <a:r>
              <a:rPr lang="en-US" dirty="0" err="1" smtClean="0"/>
              <a:t>n</a:t>
            </a:r>
            <a:r>
              <a:rPr lang="en-US" dirty="0" smtClean="0"/>
              <a:t>” in x86 reads return address then increments SP by </a:t>
            </a:r>
            <a:r>
              <a:rPr lang="en-US" dirty="0" err="1" smtClean="0"/>
              <a:t>n</a:t>
            </a:r>
            <a:endParaRPr lang="en-US" dirty="0" smtClean="0"/>
          </a:p>
          <a:p>
            <a:r>
              <a:rPr lang="en-US" dirty="0" smtClean="0"/>
              <a:t>GCC considers ECX as clobbered after a function call. Using ECX does not need store and restore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5257800"/>
          <a:ext cx="6096000" cy="1285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r>
                        <a:rPr lang="en-US" baseline="0" dirty="0" smtClean="0"/>
                        <a:t> 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Reverse Stack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 $8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movl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-4(%esp), %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ecx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-12(%esp), %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jmp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*%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Compiler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of the SP adjustment instructions are removed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3089275"/>
          <a:ext cx="6096000" cy="3479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Non-optimized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Optimized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latin typeface="Andale Mono"/>
                          <a:cs typeface="Andale Mono"/>
                        </a:rPr>
                        <a:t>addl</a:t>
                      </a:r>
                      <a:r>
                        <a:rPr lang="en-US" sz="1800" kern="1200" baseline="0" dirty="0" smtClean="0">
                          <a:latin typeface="Andale Mono"/>
                          <a:cs typeface="Andale Mono"/>
                        </a:rPr>
                        <a:t> $8,%esp</a:t>
                      </a:r>
                    </a:p>
                    <a:p>
                      <a:r>
                        <a:rPr lang="en-US" sz="1800" kern="1200" baseline="0" dirty="0" err="1" smtClean="0">
                          <a:latin typeface="Andale Mono"/>
                          <a:cs typeface="Andale Mono"/>
                        </a:rPr>
                        <a:t>movl</a:t>
                      </a:r>
                      <a:r>
                        <a:rPr lang="en-US" sz="1800" kern="1200" baseline="0" dirty="0" smtClean="0">
                          <a:latin typeface="Andale Mono"/>
                          <a:cs typeface="Andale Mono"/>
                        </a:rPr>
                        <a:t> -12(%ebp),%eax</a:t>
                      </a:r>
                    </a:p>
                    <a:p>
                      <a:r>
                        <a:rPr lang="en-US" sz="1800" kern="1200" baseline="0" dirty="0" err="1" smtClean="0">
                          <a:latin typeface="Andale Mono"/>
                          <a:cs typeface="Andale Mono"/>
                        </a:rPr>
                        <a:t>movl</a:t>
                      </a:r>
                      <a:r>
                        <a:rPr lang="en-US" sz="1800" kern="1200" baseline="0" dirty="0" smtClean="0">
                          <a:latin typeface="Andale Mono"/>
                          <a:cs typeface="Andale Mono"/>
                        </a:rPr>
                        <a:t> %eax,-4(%esp)</a:t>
                      </a:r>
                    </a:p>
                    <a:p>
                      <a:r>
                        <a:rPr lang="en-US" sz="1800" kern="1200" baseline="0" dirty="0" err="1" smtClean="0">
                          <a:solidFill>
                            <a:srgbClr val="FF0000"/>
                          </a:solidFill>
                          <a:latin typeface="Andale Mono"/>
                          <a:cs typeface="Andale Mono"/>
                        </a:rPr>
                        <a:t>leal</a:t>
                      </a:r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Andale Mono"/>
                          <a:cs typeface="Andale Mono"/>
                        </a:rPr>
                        <a:t> 4(%esp),%esp</a:t>
                      </a:r>
                    </a:p>
                    <a:p>
                      <a:r>
                        <a:rPr lang="en-US" sz="1800" kern="1200" baseline="0" dirty="0" smtClean="0">
                          <a:latin typeface="Andale Mono"/>
                          <a:cs typeface="Andale Mono"/>
                        </a:rPr>
                        <a:t>call </a:t>
                      </a:r>
                      <a:r>
                        <a:rPr lang="en-US" sz="1800" kern="1200" baseline="0" dirty="0" err="1" smtClean="0">
                          <a:latin typeface="Andale Mono"/>
                          <a:cs typeface="Andale Mono"/>
                        </a:rPr>
                        <a:t>strlen</a:t>
                      </a:r>
                      <a:endParaRPr lang="en-US" sz="1800" kern="1200" baseline="0" dirty="0" smtClean="0">
                        <a:latin typeface="Andale Mono"/>
                        <a:cs typeface="Andale Mono"/>
                      </a:endParaRPr>
                    </a:p>
                    <a:p>
                      <a:r>
                        <a:rPr lang="en-US" sz="1800" kern="1200" baseline="0" dirty="0" err="1" smtClean="0">
                          <a:solidFill>
                            <a:srgbClr val="008000"/>
                          </a:solidFill>
                          <a:latin typeface="Andale Mono"/>
                          <a:cs typeface="Andale Mono"/>
                        </a:rPr>
                        <a:t>leal</a:t>
                      </a:r>
                      <a:r>
                        <a:rPr lang="en-US" sz="1800" kern="1200" baseline="0" dirty="0" smtClean="0">
                          <a:solidFill>
                            <a:srgbClr val="008000"/>
                          </a:solidFill>
                          <a:latin typeface="Andale Mono"/>
                          <a:cs typeface="Andale Mono"/>
                        </a:rPr>
                        <a:t> -4(%esp),%esp</a:t>
                      </a:r>
                    </a:p>
                    <a:p>
                      <a:r>
                        <a:rPr lang="en-US" sz="1800" kern="1200" baseline="0" dirty="0" err="1" smtClean="0">
                          <a:latin typeface="Andale Mono"/>
                          <a:cs typeface="Andale Mono"/>
                        </a:rPr>
                        <a:t>movl</a:t>
                      </a:r>
                      <a:r>
                        <a:rPr lang="en-US" sz="1800" kern="1200" baseline="0" dirty="0" smtClean="0">
                          <a:latin typeface="Andale Mono"/>
                          <a:cs typeface="Andale Mono"/>
                        </a:rPr>
                        <a:t> %eax,-8(%esp)</a:t>
                      </a:r>
                    </a:p>
                    <a:p>
                      <a:r>
                        <a:rPr lang="en-US" sz="1800" kern="1200" baseline="0" dirty="0" err="1" smtClean="0">
                          <a:latin typeface="Andale Mono"/>
                          <a:cs typeface="Andale Mono"/>
                        </a:rPr>
                        <a:t>movl</a:t>
                      </a:r>
                      <a:r>
                        <a:rPr lang="en-US" sz="1800" kern="1200" baseline="0" dirty="0" smtClean="0">
                          <a:latin typeface="Andale Mono"/>
                          <a:cs typeface="Andale Mono"/>
                        </a:rPr>
                        <a:t> $.LC0,-4(%esp)</a:t>
                      </a:r>
                    </a:p>
                    <a:p>
                      <a:r>
                        <a:rPr lang="en-US" sz="1800" kern="1200" baseline="0" dirty="0" err="1" smtClean="0">
                          <a:solidFill>
                            <a:srgbClr val="660066"/>
                          </a:solidFill>
                          <a:latin typeface="Andale Mono"/>
                          <a:cs typeface="Andale Mono"/>
                        </a:rPr>
                        <a:t>leal</a:t>
                      </a:r>
                      <a:r>
                        <a:rPr lang="en-US" sz="1800" kern="1200" baseline="0" dirty="0" smtClean="0">
                          <a:solidFill>
                            <a:srgbClr val="660066"/>
                          </a:solidFill>
                          <a:latin typeface="Andale Mono"/>
                          <a:cs typeface="Andale Mono"/>
                        </a:rPr>
                        <a:t> 4(%esp),%esp</a:t>
                      </a:r>
                    </a:p>
                    <a:p>
                      <a:r>
                        <a:rPr lang="en-US" sz="1800" kern="1200" baseline="0" dirty="0" smtClean="0">
                          <a:latin typeface="Andale Mono"/>
                          <a:cs typeface="Andale Mono"/>
                        </a:rPr>
                        <a:t>call </a:t>
                      </a:r>
                      <a:r>
                        <a:rPr lang="en-US" sz="1800" kern="1200" baseline="0" dirty="0" err="1" smtClean="0">
                          <a:latin typeface="Andale Mono"/>
                          <a:cs typeface="Andale Mono"/>
                        </a:rPr>
                        <a:t>printf</a:t>
                      </a:r>
                      <a:endParaRPr lang="en-US" sz="1800" kern="1200" baseline="0" dirty="0" smtClean="0">
                        <a:latin typeface="Andale Mono"/>
                        <a:cs typeface="Andale Mono"/>
                      </a:endParaRPr>
                    </a:p>
                    <a:p>
                      <a:r>
                        <a:rPr lang="en-US" sz="1800" kern="1200" baseline="0" dirty="0" err="1" smtClean="0">
                          <a:solidFill>
                            <a:srgbClr val="3366FF"/>
                          </a:solidFill>
                          <a:latin typeface="Andale Mono"/>
                          <a:cs typeface="Andale Mono"/>
                        </a:rPr>
                        <a:t>leal</a:t>
                      </a:r>
                      <a:r>
                        <a:rPr lang="en-US" sz="1800" kern="1200" baseline="0" dirty="0" smtClean="0">
                          <a:solidFill>
                            <a:srgbClr val="3366FF"/>
                          </a:solidFill>
                          <a:latin typeface="Andale Mono"/>
                          <a:cs typeface="Andale Mono"/>
                        </a:rPr>
                        <a:t> -4(%esp),%esp</a:t>
                      </a:r>
                      <a:endParaRPr lang="en-US" dirty="0">
                        <a:solidFill>
                          <a:srgbClr val="3366FF"/>
                        </a:solidFill>
                        <a:latin typeface="Andale Mono"/>
                        <a:cs typeface="Andale Mon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Andale Mono"/>
                          <a:ea typeface="+mn-ea"/>
                          <a:cs typeface="Andale Mono"/>
                        </a:rPr>
                        <a:t>addl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Andale Mono"/>
                          <a:ea typeface="+mn-ea"/>
                          <a:cs typeface="Andale Mono"/>
                        </a:rPr>
                        <a:t> </a:t>
                      </a:r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Andale Mono"/>
                          <a:ea typeface="+mn-ea"/>
                          <a:cs typeface="Andale Mono"/>
                        </a:rPr>
                        <a:t>$12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Andale Mono"/>
                          <a:ea typeface="+mn-ea"/>
                          <a:cs typeface="Andale Mono"/>
                        </a:rPr>
                        <a:t>,%esp</a:t>
                      </a:r>
                    </a:p>
                    <a:p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Andale Mono"/>
                          <a:ea typeface="+mn-ea"/>
                          <a:cs typeface="Andale Mono"/>
                        </a:rPr>
                        <a:t>movl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Andale Mono"/>
                          <a:ea typeface="+mn-ea"/>
                          <a:cs typeface="Andale Mono"/>
                        </a:rPr>
                        <a:t> -12(%ebp),%eax</a:t>
                      </a:r>
                    </a:p>
                    <a:p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Andale Mono"/>
                          <a:ea typeface="+mn-ea"/>
                          <a:cs typeface="Andale Mono"/>
                        </a:rPr>
                        <a:t>movl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Andale Mono"/>
                          <a:ea typeface="+mn-ea"/>
                          <a:cs typeface="Andale Mono"/>
                        </a:rPr>
                        <a:t> %eax,</a:t>
                      </a:r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Andale Mono"/>
                          <a:ea typeface="+mn-ea"/>
                          <a:cs typeface="Andale Mono"/>
                        </a:rPr>
                        <a:t>-8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Andale Mono"/>
                          <a:ea typeface="+mn-ea"/>
                          <a:cs typeface="Andale Mono"/>
                        </a:rPr>
                        <a:t>(%esp)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Andale Mono"/>
                          <a:ea typeface="+mn-ea"/>
                          <a:cs typeface="Andale Mono"/>
                        </a:rPr>
                        <a:t>call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Andale Mono"/>
                          <a:ea typeface="+mn-ea"/>
                          <a:cs typeface="Andale Mono"/>
                        </a:rPr>
                        <a:t>strlen</a:t>
                      </a:r>
                      <a:endParaRPr lang="en-US" sz="1800" kern="1200" baseline="0" dirty="0" smtClean="0">
                        <a:solidFill>
                          <a:schemeClr val="tx1"/>
                        </a:solidFill>
                        <a:latin typeface="Andale Mono"/>
                        <a:ea typeface="+mn-ea"/>
                        <a:cs typeface="Andale Mono"/>
                      </a:endParaRPr>
                    </a:p>
                    <a:p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Andale Mono"/>
                          <a:ea typeface="+mn-ea"/>
                          <a:cs typeface="Andale Mono"/>
                        </a:rPr>
                        <a:t>movl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Andale Mono"/>
                          <a:ea typeface="+mn-ea"/>
                          <a:cs typeface="Andale Mono"/>
                        </a:rPr>
                        <a:t> $.LC0,</a:t>
                      </a:r>
                      <a:r>
                        <a:rPr lang="en-US" sz="1800" kern="1200" baseline="0" dirty="0" smtClean="0">
                          <a:solidFill>
                            <a:srgbClr val="008000"/>
                          </a:solidFill>
                          <a:latin typeface="Andale Mono"/>
                          <a:ea typeface="+mn-ea"/>
                          <a:cs typeface="Andale Mono"/>
                        </a:rPr>
                        <a:t>-8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Andale Mono"/>
                          <a:ea typeface="+mn-ea"/>
                          <a:cs typeface="Andale Mono"/>
                        </a:rPr>
                        <a:t>(%esp)</a:t>
                      </a:r>
                    </a:p>
                    <a:p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Andale Mono"/>
                          <a:ea typeface="+mn-ea"/>
                          <a:cs typeface="Andale Mono"/>
                        </a:rPr>
                        <a:t>movl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Andale Mono"/>
                          <a:ea typeface="+mn-ea"/>
                          <a:cs typeface="Andale Mono"/>
                        </a:rPr>
                        <a:t> %eax,</a:t>
                      </a:r>
                      <a:r>
                        <a:rPr lang="en-US" sz="1800" kern="1200" baseline="0" dirty="0" smtClean="0">
                          <a:solidFill>
                            <a:srgbClr val="008000"/>
                          </a:solidFill>
                          <a:latin typeface="Andale Mono"/>
                          <a:ea typeface="+mn-ea"/>
                          <a:cs typeface="Andale Mono"/>
                        </a:rPr>
                        <a:t>-12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Andale Mono"/>
                          <a:ea typeface="+mn-ea"/>
                          <a:cs typeface="Andale Mono"/>
                        </a:rPr>
                        <a:t>(%esp)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Andale Mono"/>
                          <a:ea typeface="+mn-ea"/>
                          <a:cs typeface="Andale Mono"/>
                        </a:rPr>
                        <a:t>call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Andale Mono"/>
                          <a:ea typeface="+mn-ea"/>
                          <a:cs typeface="Andale Mono"/>
                        </a:rPr>
                        <a:t>printf</a:t>
                      </a:r>
                      <a:endParaRPr lang="en-US" sz="1800" kern="1200" baseline="0" dirty="0" smtClean="0">
                        <a:solidFill>
                          <a:schemeClr val="tx1"/>
                        </a:solidFill>
                        <a:latin typeface="Andale Mono"/>
                        <a:ea typeface="+mn-ea"/>
                        <a:cs typeface="Andale Mono"/>
                      </a:endParaRPr>
                    </a:p>
                    <a:p>
                      <a:r>
                        <a:rPr lang="en-US" sz="1800" kern="1200" baseline="0" dirty="0" err="1" smtClean="0">
                          <a:solidFill>
                            <a:srgbClr val="3366FF"/>
                          </a:solidFill>
                          <a:latin typeface="Andale Mono"/>
                          <a:ea typeface="+mn-ea"/>
                          <a:cs typeface="Andale Mono"/>
                        </a:rPr>
                        <a:t>subl</a:t>
                      </a:r>
                      <a:r>
                        <a:rPr lang="en-US" sz="1800" kern="1200" baseline="0" dirty="0" smtClean="0">
                          <a:solidFill>
                            <a:srgbClr val="3366FF"/>
                          </a:solidFill>
                          <a:latin typeface="Andale Mono"/>
                          <a:ea typeface="+mn-ea"/>
                          <a:cs typeface="Andale Mono"/>
                        </a:rPr>
                        <a:t> $4,%esp</a:t>
                      </a:r>
                      <a:endParaRPr lang="en-US" dirty="0">
                        <a:solidFill>
                          <a:srgbClr val="3366FF"/>
                        </a:solidFill>
                        <a:latin typeface="Andale Mono"/>
                        <a:cs typeface="Andale Mono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8913813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Attacking the Reverse Stack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446748" y="3597275"/>
            <a:ext cx="4250503" cy="2971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446748" y="2438400"/>
            <a:ext cx="44831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Heap layout randomization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14424" y="2286000"/>
            <a:ext cx="7610476" cy="3670767"/>
          </a:xfrm>
        </p:spPr>
        <p:txBody>
          <a:bodyPr/>
          <a:lstStyle/>
          <a:p>
            <a:r>
              <a:rPr lang="en-US" dirty="0" smtClean="0"/>
              <a:t>Locations of heap blocks are randomized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03797" y="2895600"/>
            <a:ext cx="6736405" cy="3429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System call number randomization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14424" y="2286000"/>
            <a:ext cx="7610476" cy="3670767"/>
          </a:xfrm>
        </p:spPr>
        <p:txBody>
          <a:bodyPr/>
          <a:lstStyle/>
          <a:p>
            <a:r>
              <a:rPr lang="en-US" dirty="0" smtClean="0"/>
              <a:t>System calls are not identical in all variants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85616" y="2949109"/>
            <a:ext cx="6972767" cy="34863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752600" y="2784489"/>
            <a:ext cx="5562600" cy="3866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Stack Growth Direction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14424" y="2133600"/>
            <a:ext cx="7610476" cy="3670767"/>
          </a:xfrm>
        </p:spPr>
        <p:txBody>
          <a:bodyPr/>
          <a:lstStyle/>
          <a:p>
            <a:r>
              <a:rPr lang="en-US" dirty="0" smtClean="0"/>
              <a:t>Stack objects are located in opposite positions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016370" y="3238884"/>
            <a:ext cx="1988697" cy="19427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286000" y="3555923"/>
            <a:ext cx="1423608" cy="3302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2006084" y="3364860"/>
            <a:ext cx="1981200" cy="19010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5283458" y="5727828"/>
            <a:ext cx="1411256" cy="33243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Instruction Set Randomization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14424" y="2286000"/>
            <a:ext cx="7610476" cy="3670767"/>
          </a:xfrm>
        </p:spPr>
        <p:txBody>
          <a:bodyPr/>
          <a:lstStyle/>
          <a:p>
            <a:r>
              <a:rPr lang="en-US" dirty="0" smtClean="0"/>
              <a:t>Instructions have different meanings in different variants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57604" y="2874177"/>
            <a:ext cx="6628792" cy="33742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Reverse Stack Growth Direction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14424" y="2362200"/>
            <a:ext cx="7610476" cy="3670767"/>
          </a:xfrm>
        </p:spPr>
        <p:txBody>
          <a:bodyPr/>
          <a:lstStyle/>
          <a:p>
            <a:r>
              <a:rPr lang="en-US" dirty="0" smtClean="0"/>
              <a:t>Stack objects are located in opposite positions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83596" y="2838450"/>
            <a:ext cx="7376808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533400"/>
            <a:ext cx="8913813" cy="914400"/>
          </a:xfrm>
        </p:spPr>
        <p:txBody>
          <a:bodyPr/>
          <a:lstStyle/>
          <a:p>
            <a:r>
              <a:rPr lang="en-US" dirty="0" smtClean="0"/>
              <a:t>Top 20 Vulnerabilities of All Time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03893" y="1447800"/>
            <a:ext cx="8509920" cy="53910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Source to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9119" y="2362200"/>
            <a:ext cx="7957681" cy="3676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Orchestra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monitor is a user-space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95400" y="3294529"/>
            <a:ext cx="7188333" cy="2971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Granularity of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Granularity of monitoring and Synchronization</a:t>
            </a:r>
          </a:p>
          <a:p>
            <a:pPr lvl="1"/>
            <a:r>
              <a:rPr lang="en-US" dirty="0" smtClean="0"/>
              <a:t>Ideally after each instruction</a:t>
            </a:r>
          </a:p>
          <a:p>
            <a:pPr lvl="1"/>
            <a:r>
              <a:rPr lang="en-US" dirty="0" smtClean="0"/>
              <a:t>Not always possible</a:t>
            </a:r>
          </a:p>
          <a:p>
            <a:pPr lvl="1"/>
            <a:r>
              <a:rPr lang="en-US" dirty="0" smtClean="0"/>
              <a:t>Performance issues</a:t>
            </a:r>
          </a:p>
          <a:p>
            <a:r>
              <a:rPr lang="en-US" dirty="0" smtClean="0"/>
              <a:t>Synchronize and monitor at system calls</a:t>
            </a:r>
          </a:p>
          <a:p>
            <a:pPr lvl="1"/>
            <a:r>
              <a:rPr lang="en-US" dirty="0" smtClean="0"/>
              <a:t>No harm is done without calling any system call</a:t>
            </a:r>
          </a:p>
          <a:p>
            <a:pPr lvl="1"/>
            <a:r>
              <a:rPr lang="en-US" dirty="0" smtClean="0"/>
              <a:t>All instances must invoke the same </a:t>
            </a:r>
            <a:r>
              <a:rPr lang="en-US" dirty="0" err="1" smtClean="0"/>
              <a:t>syscall</a:t>
            </a:r>
            <a:r>
              <a:rPr lang="en-US" dirty="0" smtClean="0"/>
              <a:t> with equivalent arguments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Debugging facility of Linux (</a:t>
            </a:r>
            <a:r>
              <a:rPr lang="en-US" dirty="0" err="1" smtClean="0"/>
              <a:t>ptrace</a:t>
            </a:r>
            <a:r>
              <a:rPr lang="en-US" dirty="0" smtClean="0"/>
              <a:t>) is used to build the monitor</a:t>
            </a:r>
          </a:p>
          <a:p>
            <a:r>
              <a:rPr lang="en-US" dirty="0" smtClean="0"/>
              <a:t>The monitor is notified twice per system call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DB-DBC6-C141-A6E9-B958F96B6B7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01750" y="4181475"/>
            <a:ext cx="6540500" cy="2387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9.4|14.: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3.5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7.6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7.8|13.4|20.3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5.: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80.5"/>
</p:tagLst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spective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6774</TotalTime>
  <Words>1167</Words>
  <Application>Microsoft Macintosh PowerPoint</Application>
  <PresentationFormat>On-screen Show (4:3)</PresentationFormat>
  <Paragraphs>184</Paragraphs>
  <Slides>41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Perspective</vt:lpstr>
      <vt:lpstr>Orchestra: Intrusion Detection Using Parallel Execution and Monitoring of Program Variants in User-Space</vt:lpstr>
      <vt:lpstr>Multi-Variant Execution</vt:lpstr>
      <vt:lpstr>Detection Requirements</vt:lpstr>
      <vt:lpstr>Reverse Stack Growth Direction</vt:lpstr>
      <vt:lpstr>Top 20 Vulnerabilities of All Time</vt:lpstr>
      <vt:lpstr>From Source to Execution</vt:lpstr>
      <vt:lpstr>Orchestra Architecture</vt:lpstr>
      <vt:lpstr>Granularity of Monitoring</vt:lpstr>
      <vt:lpstr>System Call Monitoring</vt:lpstr>
      <vt:lpstr>System Call Monitoring (cont.)</vt:lpstr>
      <vt:lpstr>System Call Execution</vt:lpstr>
      <vt:lpstr>System Call Execution (cont.)</vt:lpstr>
      <vt:lpstr>System Call Execution (cont.)</vt:lpstr>
      <vt:lpstr>Skipping a System Call</vt:lpstr>
      <vt:lpstr>Data Transfer</vt:lpstr>
      <vt:lpstr>Data Transfer (cont.)</vt:lpstr>
      <vt:lpstr>Data Transfer Performance</vt:lpstr>
      <vt:lpstr>Removing False Positives</vt:lpstr>
      <vt:lpstr>Multi-Threaded Variants</vt:lpstr>
      <vt:lpstr>Monitoring multi-threaded variants</vt:lpstr>
      <vt:lpstr>Deficiency of ptrace</vt:lpstr>
      <vt:lpstr>Solution to The ptrace Problem</vt:lpstr>
      <vt:lpstr>Asynchronous Signals</vt:lpstr>
      <vt:lpstr>File Descriptors</vt:lpstr>
      <vt:lpstr>Process ID</vt:lpstr>
      <vt:lpstr>Process IDs in Arguments</vt:lpstr>
      <vt:lpstr>Time and Random Numbers</vt:lpstr>
      <vt:lpstr>Performance</vt:lpstr>
      <vt:lpstr>Summary</vt:lpstr>
      <vt:lpstr>Thank you</vt:lpstr>
      <vt:lpstr>Performance on a Loaded System</vt:lpstr>
      <vt:lpstr>Reversing the Stack Growth</vt:lpstr>
      <vt:lpstr>CALL and RET instructions</vt:lpstr>
      <vt:lpstr>Arrays and Structures</vt:lpstr>
      <vt:lpstr>Callee Popped Arguments</vt:lpstr>
      <vt:lpstr>Effects of Compiler Optimization</vt:lpstr>
      <vt:lpstr>Attacking the Reverse Stack</vt:lpstr>
      <vt:lpstr>Heap layout randomization</vt:lpstr>
      <vt:lpstr>System call number randomization</vt:lpstr>
      <vt:lpstr>Instruction Set Randomization</vt:lpstr>
      <vt:lpstr>Reverse Stack Growth Direction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Multi-Variant Execution: Run-time defense against malicious code execution</dc:title>
  <dc:creator>Babak</dc:creator>
  <cp:lastModifiedBy>Babak</cp:lastModifiedBy>
  <cp:revision>109</cp:revision>
  <dcterms:created xsi:type="dcterms:W3CDTF">2009-03-22T18:15:41Z</dcterms:created>
  <dcterms:modified xsi:type="dcterms:W3CDTF">2009-03-22T18:34:28Z</dcterms:modified>
</cp:coreProperties>
</file>